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0" r:id="rId9"/>
    <p:sldId id="263" r:id="rId10"/>
    <p:sldId id="264" r:id="rId11"/>
    <p:sldId id="267" r:id="rId12"/>
    <p:sldId id="268" r:id="rId13"/>
    <p:sldId id="269" r:id="rId14"/>
    <p:sldId id="265" r:id="rId15"/>
    <p:sldId id="266" r:id="rId16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51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31853215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PolygoshaGptBot?start=Jc2WUjnXWV" TargetMode="External"/><Relationship Id="rId2" Type="http://schemas.openxmlformats.org/officeDocument/2006/relationships/hyperlink" Target="https://education.yandex.ru/uchebnik/main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7n-hosting.s3.yandex.net/neural-network-2/21850154/index.html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ntcontest.ru/tracks/nto-school/proekt-po-iskusstvennomu-intellektu/iskusstvennyy-intellekt/" TargetMode="External"/><Relationship Id="rId2" Type="http://schemas.openxmlformats.org/officeDocument/2006/relationships/hyperlink" Target="https://edu.sirius.online/#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ai-academy.ru/training/lessons/mashinnoe-obuchenie/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0"/>
          <a:ext cx="9144000" cy="5143500"/>
          <a:chOff x="381000" y="0"/>
          <a:chExt cx="9144000" cy="5143500"/>
        </a:xfrm>
      </p:grpSpPr>
      <p:sp>
        <p:nvSpPr>
          <p:cNvPr id="2" name="TextBox 1"/>
          <p:cNvSpPr txBox="1"/>
          <p:nvPr/>
        </p:nvSpPr>
        <p:spPr>
          <a:xfrm>
            <a:off x="381000" y="1333500"/>
            <a:ext cx="5334000" cy="952500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u="none" strike="noStrike" cap="none" spc="0" dirty="0" err="1">
                <a:solidFill>
                  <a:srgbClr val="00008B">
                    <a:alpha val="100000"/>
                  </a:srgbClr>
                </a:solidFill>
                <a:latin typeface="Calibri"/>
              </a:rPr>
              <a:t>Нейросети</a:t>
            </a:r>
            <a:r>
              <a:rPr lang="en-US" sz="4000" b="1" u="none" strike="noStrike" cap="none" spc="0">
                <a:solidFill>
                  <a:srgbClr val="00008B">
                    <a:alpha val="100000"/>
                  </a:srgbClr>
                </a:solidFill>
                <a:latin typeface="Calibri"/>
              </a:rPr>
              <a:t> в проектной деятельности</a:t>
            </a:r>
          </a:p>
        </p:txBody>
      </p:sp>
      <p:pic>
        <p:nvPicPr>
          <p:cNvPr id="4" name="Image1" descr="Image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0"/>
            <a:ext cx="3048000" cy="511492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67654" y="3291830"/>
            <a:ext cx="5860529" cy="120032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Ctr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u="none" strike="noStrike" cap="none" spc="0" dirty="0" smtClean="0">
                <a:solidFill>
                  <a:srgbClr val="000000">
                    <a:alpha val="100000"/>
                  </a:srgbClr>
                </a:solidFill>
                <a:latin typeface="Calibri"/>
              </a:rPr>
              <a:t>Терентьева Елена Валерьевна</a:t>
            </a:r>
          </a:p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rgbClr val="000000">
                    <a:alpha val="100000"/>
                  </a:srgbClr>
                </a:solidFill>
                <a:latin typeface="Calibri"/>
              </a:rPr>
              <a:t>Муниципальное автономное общеобразовательное учреждение </a:t>
            </a:r>
          </a:p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rgbClr val="000000">
                    <a:alpha val="100000"/>
                  </a:srgbClr>
                </a:solidFill>
                <a:latin typeface="Calibri"/>
              </a:rPr>
              <a:t>«Гимназия города Юрги»</a:t>
            </a:r>
            <a:endParaRPr lang="en-US" sz="1800" u="none" strike="noStrike" cap="none" spc="0" dirty="0">
              <a:solidFill>
                <a:srgbClr val="000000">
                  <a:alpha val="100000"/>
                </a:srgbClr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381000"/>
          <a:ext cx="8763000" cy="5143500"/>
          <a:chOff x="381000" y="381000"/>
          <a:chExt cx="8763000" cy="514350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83820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ctr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b="1" u="none" strike="noStrike" cap="none" spc="0">
                <a:solidFill>
                  <a:srgbClr val="00008B">
                    <a:alpha val="100000"/>
                  </a:srgbClr>
                </a:solidFill>
                <a:latin typeface="Calibri"/>
              </a:rPr>
              <a:t>Создание отчета с Яндекс-учебником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00500" y="1146941"/>
            <a:ext cx="5000656" cy="313932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Ctr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Яндекс-учебник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и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чат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"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Полигоша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" позволяют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создавать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отчёты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по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проектам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.
</a:t>
            </a:r>
            <a:r>
              <a:rPr lang="en-US" sz="1800" u="none" strike="noStrike" cap="none" spc="0" dirty="0" smtClean="0">
                <a:solidFill>
                  <a:srgbClr val="000000">
                    <a:alpha val="100000"/>
                  </a:srgbClr>
                </a:solidFill>
                <a:latin typeface="Calibri"/>
              </a:rPr>
              <a:t>•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Удобные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инструменты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;
•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Готовые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решения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.
</a:t>
            </a:r>
            <a:r>
              <a:rPr lang="ru-RU" sz="1800" u="none" strike="noStrike" cap="none" spc="0" dirty="0" smtClean="0">
                <a:solidFill>
                  <a:srgbClr val="000000">
                    <a:alpha val="100000"/>
                  </a:srgbClr>
                </a:solidFill>
                <a:latin typeface="Calibri"/>
              </a:rPr>
              <a:t>Ссылка на учебник:</a:t>
            </a:r>
          </a:p>
          <a:p>
            <a:pPr fontAlgn="base"/>
            <a:r>
              <a:rPr lang="ru-RU" dirty="0" err="1" smtClean="0">
                <a:hlinkClick r:id="rId2"/>
              </a:rPr>
              <a:t>Яндекс</a:t>
            </a:r>
            <a:r>
              <a:rPr lang="ru-RU" dirty="0" smtClean="0">
                <a:hlinkClick r:id="rId2"/>
              </a:rPr>
              <a:t> Учебник - доступное и современное IT-образование для школьников и студентов СПО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
</a:t>
            </a:r>
            <a:r>
              <a:rPr lang="en-US" dirty="0" err="1" smtClean="0">
                <a:solidFill>
                  <a:srgbClr val="000000">
                    <a:alpha val="100000"/>
                  </a:srgbClr>
                </a:solidFill>
              </a:rPr>
              <a:t>Ссылка</a:t>
            </a:r>
            <a:r>
              <a:rPr lang="en-US" dirty="0" smtClean="0">
                <a:solidFill>
                  <a:srgbClr val="000000">
                    <a:alpha val="100000"/>
                  </a:srgbClr>
                </a:solidFill>
              </a:rPr>
              <a:t> на </a:t>
            </a:r>
            <a:r>
              <a:rPr lang="en-US" dirty="0" err="1" smtClean="0">
                <a:solidFill>
                  <a:srgbClr val="000000">
                    <a:alpha val="100000"/>
                  </a:srgbClr>
                </a:solidFill>
              </a:rPr>
              <a:t>чат</a:t>
            </a:r>
            <a:r>
              <a:rPr lang="en-US" dirty="0" smtClean="0">
                <a:solidFill>
                  <a:srgbClr val="000000">
                    <a:alpha val="100000"/>
                  </a:srgbClr>
                </a:solidFill>
              </a:rPr>
              <a:t>: </a:t>
            </a:r>
            <a:r>
              <a:rPr lang="en-US" dirty="0" smtClean="0">
                <a:solidFill>
                  <a:srgbClr val="000000">
                    <a:alpha val="100000"/>
                  </a:srgbClr>
                </a:solidFill>
                <a:hlinkClick r:id="rId3"/>
              </a:rPr>
              <a:t>https://t.me/PolygoshaGptBot?start=Jc2WUjnXWV</a:t>
            </a:r>
            <a:endParaRPr lang="ru-RU" dirty="0" smtClean="0">
              <a:solidFill>
                <a:srgbClr val="000000">
                  <a:alpha val="100000"/>
                </a:srgbClr>
              </a:solidFill>
            </a:endParaRPr>
          </a:p>
          <a:p>
            <a:pPr lvl="0" fontAlgn="base"/>
            <a:r>
              <a:rPr lang="en-US" dirty="0" smtClean="0">
                <a:solidFill>
                  <a:srgbClr val="000000">
                    <a:alpha val="100000"/>
                  </a:srgbClr>
                </a:solidFill>
                <a:latin typeface="Calibri"/>
              </a:rPr>
              <a:t>QR </a:t>
            </a:r>
            <a:r>
              <a:rPr lang="ru-RU" dirty="0" smtClean="0">
                <a:solidFill>
                  <a:srgbClr val="000000">
                    <a:alpha val="100000"/>
                  </a:srgbClr>
                </a:solidFill>
                <a:latin typeface="Calibri"/>
              </a:rPr>
              <a:t>чата:</a:t>
            </a:r>
            <a:endParaRPr lang="ru-RU" sz="1800" u="none" strike="noStrike" cap="none" spc="0" dirty="0" smtClean="0">
              <a:solidFill>
                <a:srgbClr val="000000">
                  <a:alpha val="100000"/>
                </a:srgbClr>
              </a:solidFill>
              <a:latin typeface="Calibri"/>
            </a:endParaRPr>
          </a:p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800" u="none" strike="noStrike" cap="none" spc="0" dirty="0">
              <a:solidFill>
                <a:srgbClr val="000000">
                  <a:alpha val="100000"/>
                </a:srgbClr>
              </a:solidFill>
              <a:latin typeface="Calibri"/>
            </a:endParaRPr>
          </a:p>
        </p:txBody>
      </p:sp>
      <p:pic>
        <p:nvPicPr>
          <p:cNvPr id="4" name="Image9" descr="Image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5" y="1214428"/>
            <a:ext cx="3238500" cy="3238500"/>
          </a:xfrm>
          <a:prstGeom prst="rect">
            <a:avLst/>
          </a:prstGeom>
          <a:noFill/>
        </p:spPr>
      </p:pic>
      <p:pic>
        <p:nvPicPr>
          <p:cNvPr id="5" name="Рисунок 4" descr="538898298100108122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3504" y="3714758"/>
            <a:ext cx="1285884" cy="12858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381000"/>
          <a:ext cx="8763000" cy="5143500"/>
          <a:chOff x="381000" y="381000"/>
          <a:chExt cx="8763000" cy="514350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8382000" cy="553998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ctr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000" b="1" u="none" strike="noStrike" cap="none" spc="0" dirty="0" smtClean="0">
                <a:solidFill>
                  <a:srgbClr val="00008B">
                    <a:alpha val="100000"/>
                  </a:srgbClr>
                </a:solidFill>
                <a:latin typeface="Calibri"/>
              </a:rPr>
              <a:t>Пример создания отчета с </a:t>
            </a:r>
            <a:r>
              <a:rPr lang="ru-RU" sz="3000" b="1" u="none" strike="noStrike" cap="none" spc="0" dirty="0" smtClean="0">
                <a:solidFill>
                  <a:srgbClr val="00008B">
                    <a:alpha val="100000"/>
                  </a:srgbClr>
                </a:solidFill>
                <a:latin typeface="Calibri"/>
              </a:rPr>
              <a:t>Яндекс-учебником</a:t>
            </a:r>
            <a:endParaRPr lang="en-US" sz="3000" b="1" u="none" strike="noStrike" cap="none" spc="0" dirty="0">
              <a:solidFill>
                <a:srgbClr val="00008B">
                  <a:alpha val="100000"/>
                </a:srgbClr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00826" y="1720428"/>
            <a:ext cx="2262174" cy="92333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Ctr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u="none" strike="noStrike" cap="none" spc="0" dirty="0" smtClean="0">
                <a:solidFill>
                  <a:srgbClr val="000000">
                    <a:alpha val="100000"/>
                  </a:srgbClr>
                </a:solidFill>
                <a:latin typeface="Calibri"/>
              </a:rPr>
              <a:t>Проект «</a:t>
            </a:r>
            <a:r>
              <a:rPr lang="en-US" sz="1800" u="none" strike="noStrike" cap="none" spc="0" dirty="0" smtClean="0">
                <a:solidFill>
                  <a:srgbClr val="000000">
                    <a:alpha val="100000"/>
                  </a:srgbClr>
                </a:solidFill>
                <a:latin typeface="Calibri"/>
              </a:rPr>
              <a:t>Mini-Paint</a:t>
            </a:r>
            <a:r>
              <a:rPr lang="ru-RU" sz="1800" u="none" strike="noStrike" cap="none" spc="0" dirty="0" smtClean="0">
                <a:solidFill>
                  <a:srgbClr val="000000">
                    <a:alpha val="100000"/>
                  </a:srgbClr>
                </a:solidFill>
                <a:latin typeface="Calibri"/>
              </a:rPr>
              <a:t>» –выполнен учениками гимназии </a:t>
            </a:r>
            <a:endParaRPr lang="en-US" sz="1800" u="none" strike="noStrike" cap="none" spc="0" dirty="0">
              <a:solidFill>
                <a:srgbClr val="000000">
                  <a:alpha val="100000"/>
                </a:srgbClr>
              </a:solidFill>
              <a:latin typeface="Calibri"/>
            </a:endParaRPr>
          </a:p>
        </p:txBody>
      </p:sp>
      <p:pic>
        <p:nvPicPr>
          <p:cNvPr id="5" name="Рисунок 4" descr="2025-03-24_23-09-4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500180"/>
            <a:ext cx="5572132" cy="2717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381000"/>
          <a:ext cx="8763000" cy="5143500"/>
          <a:chOff x="381000" y="381000"/>
          <a:chExt cx="8763000" cy="514350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8382000" cy="553998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ctr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000" b="1" u="none" strike="noStrike" cap="none" spc="0" dirty="0" smtClean="0">
                <a:solidFill>
                  <a:srgbClr val="00008B">
                    <a:alpha val="100000"/>
                  </a:srgbClr>
                </a:solidFill>
                <a:latin typeface="Calibri"/>
              </a:rPr>
              <a:t>Пример создания отчета с </a:t>
            </a:r>
            <a:r>
              <a:rPr lang="ru-RU" sz="3000" b="1" u="none" strike="noStrike" cap="none" spc="0" dirty="0" err="1" smtClean="0">
                <a:solidFill>
                  <a:srgbClr val="00008B">
                    <a:alpha val="100000"/>
                  </a:srgbClr>
                </a:solidFill>
                <a:latin typeface="Calibri"/>
              </a:rPr>
              <a:t>Яндекс-учебнком</a:t>
            </a:r>
            <a:endParaRPr lang="en-US" sz="3000" b="1" u="none" strike="noStrike" cap="none" spc="0" dirty="0">
              <a:solidFill>
                <a:srgbClr val="00008B">
                  <a:alpha val="100000"/>
                </a:srgbClr>
              </a:solidFill>
              <a:latin typeface="Calibri"/>
            </a:endParaRPr>
          </a:p>
        </p:txBody>
      </p:sp>
      <p:pic>
        <p:nvPicPr>
          <p:cNvPr id="6" name="Рисунок 5" descr="2025-03-24_23-47-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1071552"/>
            <a:ext cx="7286644" cy="34349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381000"/>
          <a:ext cx="8763000" cy="5143500"/>
          <a:chOff x="381000" y="381000"/>
          <a:chExt cx="8763000" cy="514350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8382000" cy="553998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ctr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000" b="1" u="none" strike="noStrike" cap="none" spc="0" dirty="0" smtClean="0">
                <a:solidFill>
                  <a:srgbClr val="00008B">
                    <a:alpha val="100000"/>
                  </a:srgbClr>
                </a:solidFill>
                <a:latin typeface="Calibri"/>
              </a:rPr>
              <a:t>Пример создания отчета с </a:t>
            </a:r>
            <a:r>
              <a:rPr lang="ru-RU" sz="3000" b="1" u="none" strike="noStrike" cap="none" spc="0" dirty="0" err="1" smtClean="0">
                <a:solidFill>
                  <a:srgbClr val="00008B">
                    <a:alpha val="100000"/>
                  </a:srgbClr>
                </a:solidFill>
                <a:latin typeface="Calibri"/>
              </a:rPr>
              <a:t>Яндекс-учебнком</a:t>
            </a:r>
            <a:endParaRPr lang="en-US" sz="3000" b="1" u="none" strike="noStrike" cap="none" spc="0" dirty="0">
              <a:solidFill>
                <a:srgbClr val="00008B">
                  <a:alpha val="100000"/>
                </a:srgbClr>
              </a:solidFill>
              <a:latin typeface="Calibri"/>
            </a:endParaRPr>
          </a:p>
        </p:txBody>
      </p:sp>
      <p:pic>
        <p:nvPicPr>
          <p:cNvPr id="4" name="Рисунок 3" descr="2025-03-24_23-57-5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857238"/>
            <a:ext cx="5786478" cy="27790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8596" y="3786196"/>
            <a:ext cx="8143932" cy="3693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Ctr="0">
            <a:spAutoFit/>
          </a:bodyPr>
          <a:lstStyle/>
          <a:p>
            <a:pPr lvl="0" fontAlgn="base"/>
            <a:r>
              <a:rPr lang="ru-RU" dirty="0" smtClean="0">
                <a:solidFill>
                  <a:srgbClr val="000000">
                    <a:alpha val="100000"/>
                  </a:srgbClr>
                </a:solidFill>
                <a:latin typeface="Calibri"/>
              </a:rPr>
              <a:t>Ссылка на готовый отчет: </a:t>
            </a:r>
            <a:r>
              <a:rPr lang="ru-RU" dirty="0" smtClean="0">
                <a:hlinkClick r:id="rId3"/>
              </a:rPr>
              <a:t>Мобильная разработка с </a:t>
            </a:r>
            <a:r>
              <a:rPr lang="ru-RU" dirty="0" err="1" smtClean="0">
                <a:hlinkClick r:id="rId3"/>
              </a:rPr>
              <a:t>MitAppInventor</a:t>
            </a:r>
            <a:r>
              <a:rPr lang="ru-RU" dirty="0" smtClean="0">
                <a:hlinkClick r:id="rId3"/>
              </a:rPr>
              <a:t> "</a:t>
            </a:r>
            <a:r>
              <a:rPr lang="ru-RU" dirty="0" err="1" smtClean="0">
                <a:hlinkClick r:id="rId3"/>
              </a:rPr>
              <a:t>Mini</a:t>
            </a:r>
            <a:r>
              <a:rPr lang="ru-RU" dirty="0" smtClean="0">
                <a:hlinkClick r:id="rId3"/>
              </a:rPr>
              <a:t> </a:t>
            </a:r>
            <a:r>
              <a:rPr lang="ru-RU" dirty="0" err="1" smtClean="0">
                <a:hlinkClick r:id="rId3"/>
              </a:rPr>
              <a:t>Paint</a:t>
            </a:r>
            <a:r>
              <a:rPr lang="ru-RU" dirty="0" smtClean="0">
                <a:hlinkClick r:id="rId3"/>
              </a:rPr>
              <a:t>"</a:t>
            </a:r>
            <a:endParaRPr lang="en-US" sz="1800" u="none" strike="noStrike" cap="none" spc="0" dirty="0">
              <a:solidFill>
                <a:srgbClr val="000000">
                  <a:alpha val="100000"/>
                </a:srgbClr>
              </a:solidFill>
              <a:latin typeface="Calibri"/>
            </a:endParaRPr>
          </a:p>
        </p:txBody>
      </p:sp>
      <p:pic>
        <p:nvPicPr>
          <p:cNvPr id="7" name="Рисунок 6" descr="загрузка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6578" y="1643056"/>
            <a:ext cx="1493520" cy="1493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381000"/>
          <a:ext cx="8763000" cy="5143500"/>
          <a:chOff x="381000" y="381000"/>
          <a:chExt cx="8763000" cy="514350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83820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ctr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b="1" u="none" strike="noStrike" cap="none" spc="0" dirty="0" err="1">
                <a:solidFill>
                  <a:srgbClr val="00008B">
                    <a:alpha val="100000"/>
                  </a:srgbClr>
                </a:solidFill>
                <a:latin typeface="Calibri"/>
              </a:rPr>
              <a:t>Нейросеть</a:t>
            </a:r>
            <a:r>
              <a:rPr lang="en-US" sz="3000" b="1" u="none" strike="noStrike" cap="none" spc="0" dirty="0">
                <a:solidFill>
                  <a:srgbClr val="00008B">
                    <a:alpha val="100000"/>
                  </a:srgbClr>
                </a:solidFill>
                <a:latin typeface="Calibri"/>
              </a:rPr>
              <a:t> на Python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00500" y="1524000"/>
            <a:ext cx="4762500" cy="3619500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Нейросети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можно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разрабатывать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с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помощью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языка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Python.
•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Удобные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библиотеки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;
•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Примеры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кода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;
•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Легкость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в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обучении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моделей.</a:t>
            </a:r>
          </a:p>
        </p:txBody>
      </p:sp>
      <p:pic>
        <p:nvPicPr>
          <p:cNvPr id="4" name="Image10" descr="Image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1524000"/>
            <a:ext cx="3238500" cy="3238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381000"/>
          <a:ext cx="8763000" cy="5143500"/>
          <a:chOff x="381000" y="381000"/>
          <a:chExt cx="8763000" cy="514350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83820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ctr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b="1" u="none" strike="noStrike" cap="none" spc="0">
                <a:solidFill>
                  <a:srgbClr val="00008B">
                    <a:alpha val="100000"/>
                  </a:srgbClr>
                </a:solidFill>
                <a:latin typeface="Calibri"/>
              </a:rPr>
              <a:t>В заключение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00500" y="1524000"/>
            <a:ext cx="4762500" cy="3619500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Нейросети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открывают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новые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горизонты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в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проектной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деятельности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.
•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Они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развивают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критическое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мышление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;
•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Готовят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к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будущим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вызовам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.
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Спасибо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за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внимание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!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Готова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ответить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на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вопросы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.</a:t>
            </a:r>
          </a:p>
        </p:txBody>
      </p:sp>
      <p:pic>
        <p:nvPicPr>
          <p:cNvPr id="4" name="Image11" descr="Image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1524000"/>
            <a:ext cx="3238500" cy="3238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381000"/>
          <a:ext cx="8763000" cy="5143500"/>
          <a:chOff x="381000" y="381000"/>
          <a:chExt cx="8763000" cy="514350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83820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ctr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b="1" u="none" strike="noStrike" cap="none" spc="0">
                <a:solidFill>
                  <a:srgbClr val="00008B">
                    <a:alpha val="100000"/>
                  </a:srgbClr>
                </a:solidFill>
                <a:latin typeface="Calibri"/>
              </a:rPr>
              <a:t>Что такое искусственный интеллект (ИИ)?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00500" y="1524000"/>
            <a:ext cx="4762500" cy="286232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Ctr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Искусственный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интеллект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— это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общее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понятие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для всех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исследований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и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разработок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,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связанных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с созданием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машин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,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способных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мыслить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и обучаться.
• ИИ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включает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в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себя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:
  •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машинное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обучение;
  •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нейронные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сети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;
  •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системы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распознавания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;
  •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разные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интеллектуальные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агенты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.</a:t>
            </a:r>
          </a:p>
        </p:txBody>
      </p:sp>
      <p:pic>
        <p:nvPicPr>
          <p:cNvPr id="4" name="Image2" descr="Image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1524000"/>
            <a:ext cx="3238500" cy="3238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381000"/>
          <a:ext cx="8763000" cy="5143500"/>
          <a:chOff x="381000" y="381000"/>
          <a:chExt cx="8763000" cy="514350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83820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ctr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b="1" u="none" strike="noStrike" cap="none" spc="0">
                <a:solidFill>
                  <a:srgbClr val="00008B">
                    <a:alpha val="100000"/>
                  </a:srgbClr>
                </a:solidFill>
                <a:latin typeface="Calibri"/>
              </a:rPr>
              <a:t>Представьте себе матрёшку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00500" y="1524000"/>
            <a:ext cx="4762500" cy="3619500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Машинное обучение (МО) — это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часть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ИИ.
•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Нейронные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сети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— это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подвид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машинного обучения.
•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Иерархия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:
  • ИИ &gt; Машинное обучение &gt;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Нейронные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сети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.</a:t>
            </a:r>
          </a:p>
        </p:txBody>
      </p:sp>
      <p:pic>
        <p:nvPicPr>
          <p:cNvPr id="4" name="Image3" descr="Image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1524000"/>
            <a:ext cx="3238500" cy="3238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381000"/>
          <a:ext cx="8763000" cy="5143500"/>
          <a:chOff x="381000" y="381000"/>
          <a:chExt cx="8763000" cy="514350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83820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ctr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b="1" u="none" strike="noStrike" cap="none" spc="0">
                <a:solidFill>
                  <a:srgbClr val="00008B">
                    <a:alpha val="100000"/>
                  </a:srgbClr>
                </a:solidFill>
                <a:latin typeface="Calibri"/>
              </a:rPr>
              <a:t>Что такое искусственный интеллект?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00500" y="1524000"/>
            <a:ext cx="4762500" cy="2585323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ИИ — это общий термин для всех технологий, которые позволяют машинам выполнять задачи, которые требуют интеллекта.
</a:t>
            </a:r>
            <a:r>
              <a:rPr lang="ru-RU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П</a:t>
            </a:r>
            <a:r>
              <a:rPr lang="en-US" sz="1800" u="none" strike="noStrike" cap="none" spc="0" dirty="0" smtClean="0">
                <a:solidFill>
                  <a:srgbClr val="000000">
                    <a:alpha val="100000"/>
                  </a:srgbClr>
                </a:solidFill>
                <a:latin typeface="Calibri"/>
              </a:rPr>
              <a:t>римеры 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ИИ:
• модели машинного обучения;
• голосовые ассистенты;
• робототехника;
• генерация текста и изображений.</a:t>
            </a:r>
          </a:p>
        </p:txBody>
      </p:sp>
      <p:pic>
        <p:nvPicPr>
          <p:cNvPr id="4" name="Image4" descr="Image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1524000"/>
            <a:ext cx="3238500" cy="3238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381000"/>
          <a:ext cx="8763000" cy="5143500"/>
          <a:chOff x="381000" y="381000"/>
          <a:chExt cx="8763000" cy="514350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83820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ctr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b="1" u="none" strike="noStrike" cap="none" spc="0" dirty="0">
                <a:solidFill>
                  <a:srgbClr val="00008B">
                    <a:alpha val="100000"/>
                  </a:srgbClr>
                </a:solidFill>
                <a:latin typeface="Calibri"/>
              </a:rPr>
              <a:t>Машинное обучение (МО)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00500" y="1524000"/>
            <a:ext cx="4762500" cy="3619500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Машинное обучение занимается созданием нейросетевых моделей, которые учатся на данных и находят закономерности.
• Основные факты:
  • Введен в 1959 году;
  • Модели МО могут сами обучаться без ручного программирования.</a:t>
            </a:r>
          </a:p>
        </p:txBody>
      </p:sp>
      <p:pic>
        <p:nvPicPr>
          <p:cNvPr id="4" name="Image5" descr="Image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1524000"/>
            <a:ext cx="3238500" cy="3238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381000"/>
          <a:ext cx="8763000" cy="5143500"/>
          <a:chOff x="381000" y="381000"/>
          <a:chExt cx="8763000" cy="514350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83820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ctr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b="1" u="none" strike="noStrike" cap="none" spc="0" dirty="0" err="1">
                <a:solidFill>
                  <a:srgbClr val="00008B">
                    <a:alpha val="100000"/>
                  </a:srgbClr>
                </a:solidFill>
                <a:latin typeface="Calibri"/>
              </a:rPr>
              <a:t>Что</a:t>
            </a:r>
            <a:r>
              <a:rPr lang="en-US" sz="3000" b="1" u="none" strike="noStrike" cap="none" spc="0" dirty="0">
                <a:solidFill>
                  <a:srgbClr val="00008B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3000" b="1" u="none" strike="noStrike" cap="none" spc="0" dirty="0" err="1">
                <a:solidFill>
                  <a:srgbClr val="00008B">
                    <a:alpha val="100000"/>
                  </a:srgbClr>
                </a:solidFill>
                <a:latin typeface="Calibri"/>
              </a:rPr>
              <a:t>такое</a:t>
            </a:r>
            <a:r>
              <a:rPr lang="en-US" sz="3000" b="1" u="none" strike="noStrike" cap="none" spc="0" dirty="0">
                <a:solidFill>
                  <a:srgbClr val="00008B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3000" b="1" u="none" strike="noStrike" cap="none" spc="0" dirty="0" err="1">
                <a:solidFill>
                  <a:srgbClr val="00008B">
                    <a:alpha val="100000"/>
                  </a:srgbClr>
                </a:solidFill>
                <a:latin typeface="Calibri"/>
              </a:rPr>
              <a:t>модель</a:t>
            </a:r>
            <a:r>
              <a:rPr lang="en-US" sz="3000" b="1" u="none" strike="noStrike" cap="none" spc="0" dirty="0">
                <a:solidFill>
                  <a:srgbClr val="00008B">
                    <a:alpha val="100000"/>
                  </a:srgbClr>
                </a:solidFill>
                <a:latin typeface="Calibri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00500" y="1524000"/>
            <a:ext cx="4762500" cy="3619500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Модель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— это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алгоритм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для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решения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конкретной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задачи.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Например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,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распознавание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цифр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через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:
•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анализ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изображений;
•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выходной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номер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цифры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.
•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Программист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разрабатывает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алгоритм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;
•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Модель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сама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обучается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на данных.</a:t>
            </a:r>
          </a:p>
        </p:txBody>
      </p:sp>
      <p:pic>
        <p:nvPicPr>
          <p:cNvPr id="4" name="Image6" descr="Image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1524000"/>
            <a:ext cx="3238500" cy="3238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381000"/>
          <a:ext cx="8763000" cy="5143500"/>
          <a:chOff x="381000" y="381000"/>
          <a:chExt cx="8763000" cy="514350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83820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ctr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b="1" u="none" strike="noStrike" cap="none" spc="0">
                <a:solidFill>
                  <a:srgbClr val="00008B">
                    <a:alpha val="100000"/>
                  </a:srgbClr>
                </a:solidFill>
                <a:latin typeface="Calibri"/>
              </a:rPr>
              <a:t>Прокачай свои навыки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00500" y="1524000"/>
            <a:ext cx="4762500" cy="3416320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u="none" strike="noStrike" cap="none" spc="0" dirty="0" smtClean="0">
                <a:solidFill>
                  <a:srgbClr val="000000">
                    <a:alpha val="100000"/>
                  </a:srgbClr>
                </a:solidFill>
                <a:latin typeface="Calibri"/>
              </a:rPr>
              <a:t>Курсы</a:t>
            </a:r>
          </a:p>
          <a:p>
            <a:pPr lvl="0" fontAlgn="base"/>
            <a:r>
              <a:rPr lang="en-US" dirty="0">
                <a:solidFill>
                  <a:srgbClr val="000000">
                    <a:alpha val="100000"/>
                  </a:srgbClr>
                </a:solidFill>
                <a:hlinkClick r:id="rId2"/>
              </a:rPr>
              <a:t>https://edu.sirius.online</a:t>
            </a:r>
            <a:r>
              <a:rPr lang="en-US" dirty="0" smtClean="0">
                <a:solidFill>
                  <a:srgbClr val="000000">
                    <a:alpha val="100000"/>
                  </a:srgbClr>
                </a:solidFill>
                <a:hlinkClick r:id="rId2"/>
              </a:rPr>
              <a:t>/#/</a:t>
            </a:r>
            <a:endParaRPr lang="ru-RU" dirty="0" smtClean="0">
              <a:solidFill>
                <a:srgbClr val="000000">
                  <a:alpha val="100000"/>
                </a:srgbClr>
              </a:solidFill>
            </a:endParaRPr>
          </a:p>
          <a:p>
            <a:pPr lvl="0" fontAlgn="base"/>
            <a:endParaRPr lang="ru-RU" dirty="0">
              <a:solidFill>
                <a:srgbClr val="000000">
                  <a:alpha val="100000"/>
                </a:srgbClr>
              </a:solidFill>
              <a:latin typeface="Calibri"/>
            </a:endParaRPr>
          </a:p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sz="1800" u="none" strike="noStrike" cap="none" spc="0" dirty="0" smtClean="0">
              <a:solidFill>
                <a:srgbClr val="000000">
                  <a:alpha val="100000"/>
                </a:srgbClr>
              </a:solidFill>
              <a:latin typeface="Calibri"/>
            </a:endParaRPr>
          </a:p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rgbClr val="000000">
                    <a:alpha val="100000"/>
                  </a:srgbClr>
                </a:solidFill>
                <a:latin typeface="Calibri"/>
              </a:rPr>
              <a:t>Олимпиады</a:t>
            </a:r>
          </a:p>
          <a:p>
            <a:pPr lvl="0" fontAlgn="base"/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
</a:t>
            </a:r>
            <a:r>
              <a:rPr lang="en-US" dirty="0">
                <a:solidFill>
                  <a:srgbClr val="000000">
                    <a:alpha val="100000"/>
                  </a:srgbClr>
                </a:solidFill>
                <a:hlinkClick r:id="rId3"/>
              </a:rPr>
              <a:t>https://ntcontest.ru/tracks/nto-school/proekt-po-iskusstvennomu-intellektu/iskusstvennyy-intellekt</a:t>
            </a:r>
            <a:r>
              <a:rPr lang="en-US" dirty="0" smtClean="0">
                <a:solidFill>
                  <a:srgbClr val="000000">
                    <a:alpha val="100000"/>
                  </a:srgbClr>
                </a:solidFill>
                <a:hlinkClick r:id="rId3"/>
              </a:rPr>
              <a:t>/</a:t>
            </a:r>
            <a:endParaRPr lang="ru-RU" dirty="0" smtClean="0">
              <a:solidFill>
                <a:srgbClr val="000000">
                  <a:alpha val="100000"/>
                </a:srgbClr>
              </a:solidFill>
            </a:endParaRPr>
          </a:p>
          <a:p>
            <a:pPr lvl="0" fontAlgn="base"/>
            <a:endParaRPr lang="ru-RU" dirty="0">
              <a:solidFill>
                <a:srgbClr val="000000">
                  <a:alpha val="100000"/>
                </a:srgbClr>
              </a:solidFill>
            </a:endParaRPr>
          </a:p>
          <a:p>
            <a:pPr lvl="0" fontAlgn="base"/>
            <a:endParaRPr lang="ru-RU" dirty="0" smtClean="0">
              <a:solidFill>
                <a:srgbClr val="000000">
                  <a:alpha val="100000"/>
                </a:srgbClr>
              </a:solidFill>
            </a:endParaRPr>
          </a:p>
          <a:p>
            <a:pPr lvl="0" fontAlgn="base"/>
            <a:endParaRPr lang="en-US" sz="1800" u="none" strike="noStrike" cap="none" spc="0" dirty="0">
              <a:solidFill>
                <a:srgbClr val="000000">
                  <a:alpha val="100000"/>
                </a:srgbClr>
              </a:solidFill>
              <a:latin typeface="Calibri"/>
            </a:endParaRPr>
          </a:p>
        </p:txBody>
      </p:sp>
      <p:pic>
        <p:nvPicPr>
          <p:cNvPr id="4" name="Image7" descr="Image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5" y="1524000"/>
            <a:ext cx="3238500" cy="32385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524000"/>
            <a:ext cx="3483177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381000"/>
          <a:ext cx="8763000" cy="5143500"/>
          <a:chOff x="381000" y="381000"/>
          <a:chExt cx="8763000" cy="514350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83820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ctr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b="1" u="none" strike="noStrike" cap="none" spc="0">
                <a:solidFill>
                  <a:srgbClr val="00008B">
                    <a:alpha val="100000"/>
                  </a:srgbClr>
                </a:solidFill>
                <a:latin typeface="Calibri"/>
              </a:rPr>
              <a:t>Прокачай свои навыки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00500" y="1524000"/>
            <a:ext cx="4762500" cy="2862322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Чтобы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развить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навыки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машинного обучения,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вы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можете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посетить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АКАДЕМИЮ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Искусственного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интеллекта для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школьников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:
•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Уникальные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курсы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;
•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Практические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занятия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.
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Ссылка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: 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  <a:hlinkClick r:id="rId2"/>
              </a:rPr>
              <a:t>https://ai-academy.ru/training/lessons/mashinnoe-obuchenie</a:t>
            </a:r>
            <a:r>
              <a:rPr lang="en-US" sz="1800" u="none" strike="noStrike" cap="none" spc="0" dirty="0" smtClean="0">
                <a:solidFill>
                  <a:srgbClr val="000000">
                    <a:alpha val="100000"/>
                  </a:srgbClr>
                </a:solidFill>
                <a:latin typeface="Calibri"/>
                <a:hlinkClick r:id="rId2"/>
              </a:rPr>
              <a:t>/</a:t>
            </a:r>
            <a:endParaRPr lang="ru-RU" sz="1800" u="none" strike="noStrike" cap="none" spc="0" dirty="0" smtClean="0">
              <a:solidFill>
                <a:srgbClr val="000000">
                  <a:alpha val="100000"/>
                </a:srgbClr>
              </a:solidFill>
              <a:latin typeface="Calibri"/>
            </a:endParaRPr>
          </a:p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800" u="none" strike="noStrike" cap="none" spc="0" dirty="0">
              <a:solidFill>
                <a:srgbClr val="000000">
                  <a:alpha val="100000"/>
                </a:srgbClr>
              </a:solidFill>
              <a:latin typeface="Calibri"/>
            </a:endParaRPr>
          </a:p>
        </p:txBody>
      </p:sp>
      <p:pic>
        <p:nvPicPr>
          <p:cNvPr id="4" name="Image7" descr="Image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1524000"/>
            <a:ext cx="3238500" cy="3238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3713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381000"/>
          <a:ext cx="8763000" cy="5143500"/>
          <a:chOff x="381000" y="381000"/>
          <a:chExt cx="8763000" cy="514350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83820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ctr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b="1" u="none" strike="noStrike" cap="none" spc="0" dirty="0">
                <a:solidFill>
                  <a:srgbClr val="00008B">
                    <a:alpha val="100000"/>
                  </a:srgbClr>
                </a:solidFill>
                <a:latin typeface="Calibri"/>
              </a:rPr>
              <a:t>Основные </a:t>
            </a:r>
            <a:r>
              <a:rPr lang="en-US" sz="3000" b="1" u="none" strike="noStrike" cap="none" spc="0" dirty="0" err="1">
                <a:solidFill>
                  <a:srgbClr val="00008B">
                    <a:alpha val="100000"/>
                  </a:srgbClr>
                </a:solidFill>
                <a:latin typeface="Calibri"/>
              </a:rPr>
              <a:t>этапы</a:t>
            </a:r>
            <a:r>
              <a:rPr lang="en-US" sz="3000" b="1" u="none" strike="noStrike" cap="none" spc="0" dirty="0">
                <a:solidFill>
                  <a:srgbClr val="00008B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3000" b="1" u="none" strike="noStrike" cap="none" spc="0" dirty="0" err="1">
                <a:solidFill>
                  <a:srgbClr val="00008B">
                    <a:alpha val="100000"/>
                  </a:srgbClr>
                </a:solidFill>
                <a:latin typeface="Calibri"/>
              </a:rPr>
              <a:t>истории</a:t>
            </a:r>
            <a:r>
              <a:rPr lang="en-US" sz="3000" b="1" u="none" strike="noStrike" cap="none" spc="0" dirty="0">
                <a:solidFill>
                  <a:srgbClr val="00008B">
                    <a:alpha val="100000"/>
                  </a:srgbClr>
                </a:solidFill>
                <a:latin typeface="Calibri"/>
              </a:rPr>
              <a:t> ИИ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00500" y="1524000"/>
            <a:ext cx="4762500" cy="3619500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История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ИИ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включает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ключевые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моменты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:
1.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Мечты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о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думающих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машинах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(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древность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);
2.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Статистические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модели (18-19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века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);
3.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Искусственные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нейронные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сети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(20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век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);
4.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Развитие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электроники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(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конец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20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века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);
5.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Архитектура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GPT (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начало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2020-х).</a:t>
            </a:r>
          </a:p>
        </p:txBody>
      </p:sp>
      <p:pic>
        <p:nvPicPr>
          <p:cNvPr id="4" name="Image8" descr="Image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1524000"/>
            <a:ext cx="3238500" cy="3238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27">
  <a:themeElements>
    <a:clrScheme name="Theme2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27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2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231</Words>
  <Application>Microsoft Office PowerPoint</Application>
  <PresentationFormat>Экран (16:9)</PresentationFormat>
  <Paragraphs>39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Theme27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creator>Unknown Creator</dc:creator>
  <cp:lastModifiedBy>user</cp:lastModifiedBy>
  <cp:revision>9</cp:revision>
  <dcterms:created xsi:type="dcterms:W3CDTF">2025-03-24T17:22:22Z</dcterms:created>
  <dcterms:modified xsi:type="dcterms:W3CDTF">2025-03-25T07:53:55Z</dcterms:modified>
</cp:coreProperties>
</file>